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56" r:id="rId2"/>
    <p:sldId id="263" r:id="rId3"/>
    <p:sldId id="264" r:id="rId4"/>
    <p:sldId id="258" r:id="rId5"/>
    <p:sldId id="273" r:id="rId6"/>
    <p:sldId id="276" r:id="rId7"/>
    <p:sldId id="275" r:id="rId8"/>
    <p:sldId id="274" r:id="rId9"/>
    <p:sldId id="261" r:id="rId10"/>
    <p:sldId id="265" r:id="rId11"/>
    <p:sldId id="260" r:id="rId12"/>
    <p:sldId id="271" r:id="rId13"/>
    <p:sldId id="269" r:id="rId14"/>
    <p:sldId id="266" r:id="rId15"/>
    <p:sldId id="267" r:id="rId16"/>
    <p:sldId id="270" r:id="rId17"/>
    <p:sldId id="268" r:id="rId18"/>
    <p:sldId id="26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00"/>
    <a:srgbClr val="FF6600"/>
    <a:srgbClr val="FBE4C5"/>
    <a:srgbClr val="DD8611"/>
    <a:srgbClr val="ED9117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1BCA6-D2E3-4733-B9E8-F9A406C46D8B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8BD0D-ACD8-40E2-9A0E-483BEDD7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2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8BD0D-ACD8-40E2-9A0E-483BEDD75F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3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4DA-A13F-457E-9756-C704B7311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D5CF-42E7-4AFB-BC5E-1375A296C0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C304-717D-4524-8ED9-56DD03477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426-6533-461C-BAFA-CF648B159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F192-4D44-4EB9-91C1-37CDDEDB5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9BE2-0045-463F-B6BA-A25A632AF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76D0-93E2-4511-939F-75E2CF721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B626-6DF1-406B-A86A-17892FAE5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D04E-9CA1-4974-9B8E-94880EAD8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409B-46EE-4FDD-A776-BBBA1E846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C55A-809D-4055-9644-3F247650B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48B40B9A-3491-4685-82FF-036305B59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wb.gov.tw/eng/index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057400"/>
          </a:xfrm>
        </p:spPr>
        <p:txBody>
          <a:bodyPr/>
          <a:lstStyle/>
          <a:p>
            <a:r>
              <a:rPr lang="en-GB" sz="4000" dirty="0" smtClean="0"/>
              <a:t>Environmental awareness Automation Monitoring System for Training Dog Kennel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6600"/>
            <a:ext cx="7086600" cy="1752600"/>
          </a:xfrm>
        </p:spPr>
        <p:txBody>
          <a:bodyPr/>
          <a:lstStyle/>
          <a:p>
            <a:r>
              <a:rPr lang="en-US" sz="2400" dirty="0" err="1">
                <a:solidFill>
                  <a:srgbClr val="002060"/>
                </a:solidFill>
              </a:rPr>
              <a:t>Sumalee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chaisit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>
                <a:solidFill>
                  <a:srgbClr val="002060"/>
                </a:solidFill>
              </a:rPr>
              <a:t>Hsu-Yang </a:t>
            </a:r>
            <a:r>
              <a:rPr lang="en-US" sz="2400" dirty="0" smtClean="0">
                <a:solidFill>
                  <a:srgbClr val="002060"/>
                </a:solidFill>
              </a:rPr>
              <a:t>Kung,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Jian</a:t>
            </a:r>
            <a:r>
              <a:rPr lang="en-US" sz="2400" dirty="0" smtClean="0">
                <a:solidFill>
                  <a:srgbClr val="002060"/>
                </a:solidFill>
              </a:rPr>
              <a:t>-Liang Pan, </a:t>
            </a:r>
            <a:r>
              <a:rPr lang="en-US" sz="2400" dirty="0">
                <a:solidFill>
                  <a:srgbClr val="002060"/>
                </a:solidFill>
              </a:rPr>
              <a:t>Yan-</a:t>
            </a:r>
            <a:r>
              <a:rPr lang="en-US" sz="2400" dirty="0" err="1">
                <a:solidFill>
                  <a:srgbClr val="002060"/>
                </a:solidFill>
              </a:rPr>
              <a:t>Hua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Chen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National Pingtung University of Science and Technology, Pingtung, Taiwan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7912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2013 4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International Conference on Agriculture and Animal Science</a:t>
            </a:r>
          </a:p>
          <a:p>
            <a:pPr algn="ctr"/>
            <a:r>
              <a:rPr lang="en-GB" sz="1600" dirty="0" err="1" smtClean="0"/>
              <a:t>Phuket</a:t>
            </a:r>
            <a:r>
              <a:rPr lang="en-GB" sz="1600" dirty="0" smtClean="0"/>
              <a:t>, Thailand</a:t>
            </a:r>
            <a:br>
              <a:rPr lang="en-GB" sz="1600" dirty="0" smtClean="0"/>
            </a:br>
            <a:r>
              <a:rPr lang="en-GB" sz="1600" dirty="0" smtClean="0"/>
              <a:t>23-24 November, 2013</a:t>
            </a:r>
            <a:endParaRPr lang="en-US" sz="16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sensing system</a:t>
            </a:r>
          </a:p>
          <a:p>
            <a:r>
              <a:rPr lang="en-US" dirty="0" smtClean="0"/>
              <a:t>Incoming/Outgoing control system</a:t>
            </a:r>
          </a:p>
          <a:p>
            <a:r>
              <a:rPr lang="en-US" dirty="0" smtClean="0"/>
              <a:t>Health care monitoring system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i="1" dirty="0"/>
              <a:t>Kennel environmental sensing </a:t>
            </a:r>
            <a:r>
              <a:rPr lang="en-US" sz="4000" i="1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Fig-2-New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462576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Automation Environmental Data Capturing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Dog_Tem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534400" cy="5105400"/>
          </a:xfrm>
          <a:prstGeom prst="rect">
            <a:avLst/>
          </a:prstGeom>
          <a:noFill/>
          <a:ln w="3175">
            <a:solidFill>
              <a:srgbClr val="DDD8C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Data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Fig3-CAAS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435326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Incoming/Outgoing monitoring </a:t>
            </a:r>
            <a:r>
              <a:rPr lang="en-US" i="1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Fig4-CAASR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625882" cy="4800600"/>
          </a:xfrm>
          <a:prstGeom prst="rect">
            <a:avLst/>
          </a:prstGeom>
          <a:noFill/>
          <a:ln w="3175">
            <a:solidFill>
              <a:srgbClr val="D8D8D8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Dog health monitoring </a:t>
            </a:r>
            <a:r>
              <a:rPr lang="en-US" i="1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2057400"/>
            <a:ext cx="7844204" cy="4191000"/>
          </a:xfrm>
          <a:prstGeom prst="rect">
            <a:avLst/>
          </a:prstGeom>
          <a:noFill/>
          <a:ln w="3175">
            <a:solidFill>
              <a:srgbClr val="DDD8C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Vaccine records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199"/>
            <a:ext cx="8305800" cy="4434329"/>
          </a:xfrm>
          <a:prstGeom prst="rect">
            <a:avLst/>
          </a:prstGeom>
          <a:noFill/>
          <a:ln w="3175">
            <a:solidFill>
              <a:srgbClr val="DDD8C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Implemented </a:t>
            </a:r>
            <a:r>
              <a:rPr lang="en-GB" dirty="0" smtClean="0"/>
              <a:t>with a heterogeneous computer communication system, </a:t>
            </a:r>
          </a:p>
          <a:p>
            <a:r>
              <a:rPr lang="en-GB" dirty="0" smtClean="0"/>
              <a:t>secure animal health and value added of the successful trained dogs.</a:t>
            </a:r>
          </a:p>
          <a:p>
            <a:r>
              <a:rPr lang="en-GB" dirty="0" smtClean="0"/>
              <a:t>The nourishment cost can be recovered from the improvised animal health and training management service delivery to dog owners. </a:t>
            </a:r>
          </a:p>
          <a:p>
            <a:r>
              <a:rPr lang="en-GB" dirty="0" smtClean="0"/>
              <a:t>Moreover, the system should be expanded to the automatic tracking dog in other training areas.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7620000" y="1752600"/>
          <a:ext cx="1282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Photo Editor Photo" r:id="rId3" imgW="7411485" imgH="4420217" progId="">
                  <p:embed/>
                </p:oleObj>
              </mc:Choice>
              <mc:Fallback>
                <p:oleObj name="Photo Editor Photo" r:id="rId3" imgW="7411485" imgH="442021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752600"/>
                        <a:ext cx="1282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086600" cy="685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rgbClr val="E75C01"/>
              </a:buClr>
              <a:defRPr/>
            </a:pPr>
            <a:r>
              <a:rPr lang="en-US" sz="3600" dirty="0" smtClean="0">
                <a:solidFill>
                  <a:srgbClr val="3668C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</a:t>
            </a:r>
            <a:endParaRPr lang="en-US" sz="3600" dirty="0" smtClean="0">
              <a:solidFill>
                <a:srgbClr val="3668C4"/>
              </a:solidFill>
            </a:endParaRPr>
          </a:p>
        </p:txBody>
      </p:sp>
      <p:pic>
        <p:nvPicPr>
          <p:cNvPr id="8201" name="Picture 14"/>
          <p:cNvPicPr>
            <a:picLocks noChangeAspect="1" noChangeArrowheads="1"/>
          </p:cNvPicPr>
          <p:nvPr/>
        </p:nvPicPr>
        <p:blipFill>
          <a:blip r:embed="rId5" cstate="print">
            <a:lum bright="10000" contrast="-10000"/>
          </a:blip>
          <a:srcRect l="14796" t="38129" r="68735" b="40799"/>
          <a:stretch>
            <a:fillRect/>
          </a:stretch>
        </p:blipFill>
        <p:spPr bwMode="auto">
          <a:xfrm>
            <a:off x="7848600" y="2667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5" descr="NSC_Taiwan-logoe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510540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2" descr="NPUST-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1981200"/>
            <a:ext cx="5486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1811215" y="3352800"/>
            <a:ext cx="7076669" cy="1383506"/>
            <a:chOff x="665981" y="1828800"/>
            <a:chExt cx="5430019" cy="1383506"/>
          </a:xfrm>
        </p:grpSpPr>
        <p:sp>
          <p:nvSpPr>
            <p:cNvPr id="26" name="Rectangle 25"/>
            <p:cNvSpPr/>
            <p:nvPr/>
          </p:nvSpPr>
          <p:spPr>
            <a:xfrm>
              <a:off x="762000" y="1981200"/>
              <a:ext cx="5334000" cy="12311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tIns="91440" bIns="9144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286000" lvl="2" indent="-1371600">
                <a:defRPr/>
              </a:pPr>
              <a:r>
                <a:rPr lang="th-TH" sz="3200" b="1" spc="50" dirty="0">
                  <a:ln w="11430"/>
                  <a:solidFill>
                    <a:srgbClr val="CC3300"/>
                  </a:solidFill>
                </a:rPr>
                <a:t>มหาวิทยาลัยเทคโนโลยี</a:t>
              </a:r>
              <a:r>
                <a:rPr lang="th-TH" sz="3200" b="1" spc="50" dirty="0" smtClean="0">
                  <a:ln w="11430"/>
                  <a:solidFill>
                    <a:srgbClr val="CC3300"/>
                  </a:solidFill>
                </a:rPr>
                <a:t>อีสาน</a:t>
              </a:r>
              <a:endParaRPr lang="en-US" sz="3200" b="1" spc="50" dirty="0" smtClean="0">
                <a:ln w="11430"/>
                <a:solidFill>
                  <a:srgbClr val="CC3300"/>
                </a:solidFill>
              </a:endParaRPr>
            </a:p>
            <a:p>
              <a:pPr marL="2286000" lvl="2" indent="-1371600">
                <a:defRPr/>
              </a:pPr>
              <a:r>
                <a:rPr lang="en-US" sz="3600" b="1" spc="50" dirty="0" smtClean="0">
                  <a:ln w="11430"/>
                  <a:solidFill>
                    <a:srgbClr val="CC3300"/>
                  </a:solidFill>
                </a:rPr>
                <a:t>RMUTI</a:t>
              </a:r>
              <a:endParaRPr lang="en-US" b="1" spc="50" dirty="0">
                <a:ln w="11430"/>
                <a:solidFill>
                  <a:srgbClr val="CC3300"/>
                </a:solidFill>
              </a:endParaRPr>
            </a:p>
          </p:txBody>
        </p:sp>
        <p:pic>
          <p:nvPicPr>
            <p:cNvPr id="19" name="Picture 21" descr="RMUTI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5981" y="1828800"/>
              <a:ext cx="715124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2667428" y="2590800"/>
              <a:ext cx="26681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spc="50" dirty="0" err="1" smtClean="0">
                  <a:ln w="11430"/>
                  <a:latin typeface="Franklin Gothic Demi" pitchFamily="34" charset="0"/>
                </a:rPr>
                <a:t>Rajamangala</a:t>
              </a:r>
              <a:r>
                <a:rPr lang="en-US" sz="1400" b="1" spc="50" dirty="0" smtClean="0">
                  <a:ln w="11430"/>
                  <a:latin typeface="Franklin Gothic Demi" pitchFamily="34" charset="0"/>
                </a:rPr>
                <a:t> University </a:t>
              </a:r>
              <a:br>
                <a:rPr lang="en-US" sz="1400" b="1" spc="50" dirty="0" smtClean="0">
                  <a:ln w="11430"/>
                  <a:latin typeface="Franklin Gothic Demi" pitchFamily="34" charset="0"/>
                </a:rPr>
              </a:br>
              <a:r>
                <a:rPr lang="en-US" sz="1400" b="1" spc="50" dirty="0" smtClean="0">
                  <a:ln w="11430"/>
                  <a:latin typeface="Franklin Gothic Demi" pitchFamily="34" charset="0"/>
                </a:rPr>
                <a:t>of Technology </a:t>
              </a:r>
              <a:r>
                <a:rPr lang="en-US" sz="1400" b="1" spc="50" dirty="0" err="1" smtClean="0">
                  <a:ln w="11430"/>
                  <a:latin typeface="Franklin Gothic Demi" pitchFamily="34" charset="0"/>
                </a:rPr>
                <a:t>Isan</a:t>
              </a:r>
              <a:endParaRPr lang="en-US" sz="1400" dirty="0">
                <a:latin typeface="Franklin Gothic Dem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&amp; background</a:t>
            </a:r>
            <a:endParaRPr lang="th-TH" dirty="0" smtClean="0">
              <a:ea typeface="Cordian New"/>
            </a:endParaRPr>
          </a:p>
          <a:p>
            <a:pPr eaLnBrk="1" hangingPunct="1"/>
            <a:r>
              <a:rPr lang="en-US" dirty="0" smtClean="0"/>
              <a:t>System </a:t>
            </a:r>
            <a:r>
              <a:rPr lang="en-US" dirty="0" smtClean="0"/>
              <a:t>Frame work and Design</a:t>
            </a:r>
            <a:endParaRPr lang="th-TH" dirty="0" smtClean="0">
              <a:ea typeface="Cordian New"/>
            </a:endParaRPr>
          </a:p>
          <a:p>
            <a:r>
              <a:rPr lang="en-US" dirty="0" smtClean="0"/>
              <a:t>System Implementation</a:t>
            </a:r>
            <a:endParaRPr lang="th-TH" dirty="0" smtClean="0">
              <a:ea typeface="Cordian New"/>
            </a:endParaRPr>
          </a:p>
          <a:p>
            <a:pPr eaLnBrk="1" hangingPunct="1"/>
            <a:r>
              <a:rPr lang="en-US" dirty="0" smtClean="0"/>
              <a:t>Conclusions</a:t>
            </a:r>
            <a:endParaRPr lang="th-TH" dirty="0" smtClean="0">
              <a:ea typeface="Cordian New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E9B5E1-07C4-4524-8561-EB386525A107}" type="slidenum">
              <a:rPr lang="th-TH" smtClean="0"/>
              <a:pPr/>
              <a:t>2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Environmental Issue</a:t>
            </a:r>
          </a:p>
          <a:p>
            <a:pPr eaLnBrk="1" hangingPunct="1"/>
            <a:r>
              <a:rPr lang="en-US" dirty="0" smtClean="0"/>
              <a:t>Training Dog Security and cost</a:t>
            </a:r>
          </a:p>
          <a:p>
            <a:pPr eaLnBrk="1" hangingPunct="1"/>
            <a:r>
              <a:rPr lang="en-US" dirty="0" smtClean="0"/>
              <a:t>Heterogeneous Technology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DB22F3-7BD8-419D-BD2C-7EC615FE66EE}" type="slidenum">
              <a:rPr lang="th-TH" smtClean="0"/>
              <a:pPr/>
              <a:t>3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863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Environmental awareness is currently significant caring in all industrial sectors, particularly in the animal industries. </a:t>
            </a:r>
          </a:p>
          <a:p>
            <a:r>
              <a:rPr lang="en-US" dirty="0" smtClean="0"/>
              <a:t>Taiwan, abruptly change in temperature cause heavy storm, Typhoon &amp; frequency earth quake </a:t>
            </a:r>
            <a:br>
              <a:rPr lang="en-US" dirty="0" smtClean="0"/>
            </a:br>
            <a:r>
              <a:rPr lang="en-US" sz="2600" dirty="0" smtClean="0">
                <a:solidFill>
                  <a:srgbClr val="0000CC"/>
                </a:solidFill>
              </a:rPr>
              <a:t>[</a:t>
            </a:r>
            <a:r>
              <a:rPr lang="en-GB" sz="2600" dirty="0" smtClean="0">
                <a:solidFill>
                  <a:srgbClr val="0000CC"/>
                </a:solidFill>
              </a:rPr>
              <a:t>Central Weather Bureau, </a:t>
            </a:r>
            <a:r>
              <a:rPr lang="en-GB" sz="2600" dirty="0" smtClean="0">
                <a:solidFill>
                  <a:srgbClr val="0000CC"/>
                </a:solidFill>
                <a:hlinkClick r:id="rId2"/>
              </a:rPr>
              <a:t>http://www.cwb.gov.tw/eng/index.htm</a:t>
            </a:r>
            <a:r>
              <a:rPr lang="en-US" sz="2600" dirty="0" smtClean="0">
                <a:solidFill>
                  <a:srgbClr val="0000CC"/>
                </a:solidFill>
              </a:rPr>
              <a:t>]</a:t>
            </a:r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/>
              <a:t>Animals </a:t>
            </a:r>
            <a:r>
              <a:rPr lang="en-US" dirty="0" smtClean="0"/>
              <a:t>are directly affected by environmental conditions and climate changes.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Dog Security and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Working dog  training is high cost high quality treated in its health, husbandry and training program.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Succeeded training dog  was 56%  approximately.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39% had been passed during a training program for 4 months standard program. </a:t>
            </a:r>
            <a:endParaRPr lang="en-US" dirty="0" smtClean="0"/>
          </a:p>
          <a:p>
            <a:r>
              <a:rPr lang="en-US" b="1" dirty="0" smtClean="0"/>
              <a:t>Health</a:t>
            </a:r>
            <a:r>
              <a:rPr lang="en-US" dirty="0" smtClean="0"/>
              <a:t> and </a:t>
            </a:r>
            <a:r>
              <a:rPr lang="en-US" b="1" dirty="0" smtClean="0"/>
              <a:t>temperament </a:t>
            </a:r>
            <a:r>
              <a:rPr lang="en-US" dirty="0" smtClean="0"/>
              <a:t>are key factors to be successful in training dog program.</a:t>
            </a:r>
          </a:p>
          <a:p>
            <a:r>
              <a:rPr lang="en-US" dirty="0" smtClean="0"/>
              <a:t>Housing dog environment is related to the </a:t>
            </a:r>
            <a:r>
              <a:rPr lang="en-US" b="1" dirty="0" smtClean="0"/>
              <a:t>Health</a:t>
            </a:r>
            <a:r>
              <a:rPr lang="en-US" dirty="0" smtClean="0"/>
              <a:t> and </a:t>
            </a:r>
            <a:r>
              <a:rPr lang="en-US" b="1" dirty="0" smtClean="0"/>
              <a:t>temperament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NPUST Working dog training Kennel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Providing :</a:t>
            </a:r>
          </a:p>
          <a:p>
            <a:pPr lvl="1"/>
            <a:r>
              <a:rPr lang="en-US" dirty="0" smtClean="0"/>
              <a:t>Training of professional trainers</a:t>
            </a:r>
          </a:p>
          <a:p>
            <a:pPr lvl="1"/>
            <a:r>
              <a:rPr lang="en-US" dirty="0" smtClean="0"/>
              <a:t>Working dog training courses and techniques</a:t>
            </a:r>
          </a:p>
          <a:p>
            <a:pPr lvl="1"/>
            <a:r>
              <a:rPr lang="en-US" dirty="0" smtClean="0"/>
              <a:t>Kenneling techniques</a:t>
            </a:r>
          </a:p>
          <a:p>
            <a:pPr lvl="1"/>
            <a:r>
              <a:rPr lang="en-US" dirty="0" smtClean="0"/>
              <a:t>Disable services</a:t>
            </a:r>
          </a:p>
          <a:p>
            <a:pPr lvl="1"/>
            <a:r>
              <a:rPr lang="en-US" dirty="0" smtClean="0"/>
              <a:t>Breeding center and vet care center</a:t>
            </a:r>
          </a:p>
          <a:p>
            <a:pPr lvl="1"/>
            <a:r>
              <a:rPr lang="en-US" dirty="0" smtClean="0"/>
              <a:t>Including, enhance the efficiency monitoring management systems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4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control the housing dog environment?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secure the animal welfare.</a:t>
            </a:r>
          </a:p>
          <a:p>
            <a:r>
              <a:rPr lang="en-US" dirty="0" smtClean="0"/>
              <a:t>To be automation </a:t>
            </a:r>
            <a:r>
              <a:rPr lang="en-US" dirty="0" smtClean="0"/>
              <a:t>capture </a:t>
            </a:r>
            <a:r>
              <a:rPr lang="en-US" dirty="0" smtClean="0"/>
              <a:t>the environmental data.</a:t>
            </a:r>
          </a:p>
          <a:p>
            <a:r>
              <a:rPr lang="en-US" dirty="0" smtClean="0"/>
              <a:t>Simple transfer the analyzed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Monitor the changing of the kennel environment and the dog health care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Because, the climate extremely change is difficult control in a safe time range, so automatically technologies are considered.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Climate Sensing System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RFID </a:t>
            </a:r>
            <a:r>
              <a:rPr lang="en-US" b="1" dirty="0" smtClean="0">
                <a:solidFill>
                  <a:srgbClr val="002060"/>
                </a:solidFill>
              </a:rPr>
              <a:t>System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Data mining systems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83425" cy="914400"/>
          </a:xfrm>
        </p:spPr>
        <p:txBody>
          <a:bodyPr/>
          <a:lstStyle/>
          <a:p>
            <a:r>
              <a:rPr lang="en-GB" sz="4000" dirty="0"/>
              <a:t>System Framework and 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600200"/>
            <a:ext cx="8915399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n">
  <a:themeElements>
    <a:clrScheme name="Fan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Fan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n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1761</TotalTime>
  <Words>367</Words>
  <Application>Microsoft Office PowerPoint</Application>
  <PresentationFormat>On-screen Show (4:3)</PresentationFormat>
  <Paragraphs>66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Fan</vt:lpstr>
      <vt:lpstr>Photo Editor Photo</vt:lpstr>
      <vt:lpstr>Environmental awareness Automation Monitoring System for Training Dog Kennel</vt:lpstr>
      <vt:lpstr>Content</vt:lpstr>
      <vt:lpstr>Introduction</vt:lpstr>
      <vt:lpstr>Environmental Issues</vt:lpstr>
      <vt:lpstr>Training Dog Security and cost</vt:lpstr>
      <vt:lpstr>NPUST Working dog training Kennel </vt:lpstr>
      <vt:lpstr>How to control the housing dog environment?</vt:lpstr>
      <vt:lpstr>Heterogeneous Technology</vt:lpstr>
      <vt:lpstr>System Framework and Design</vt:lpstr>
      <vt:lpstr>System Implementation</vt:lpstr>
      <vt:lpstr>Kennel environmental sensing system</vt:lpstr>
      <vt:lpstr>Automation Environmental Data Capturing</vt:lpstr>
      <vt:lpstr>Environmental Data Monitor</vt:lpstr>
      <vt:lpstr>Incoming/Outgoing monitoring system</vt:lpstr>
      <vt:lpstr>Dog health monitoring system</vt:lpstr>
      <vt:lpstr>Dog Vaccine records</vt:lpstr>
      <vt:lpstr>Conclusions</vt:lpstr>
      <vt:lpstr>ACKNOWLEDGEMENT</vt:lpstr>
    </vt:vector>
  </TitlesOfParts>
  <Manager/>
  <Company>MIS - NPUST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Sumalee C.</dc:creator>
  <cp:keywords/>
  <dc:description/>
  <cp:lastModifiedBy>ACER V5</cp:lastModifiedBy>
  <cp:revision>139</cp:revision>
  <dcterms:created xsi:type="dcterms:W3CDTF">2013-11-14T08:25:07Z</dcterms:created>
  <dcterms:modified xsi:type="dcterms:W3CDTF">2013-11-23T07:46:50Z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TC010690621033</vt:lpwstr>
  </property>
</Properties>
</file>